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59" r:id="rId4"/>
    <p:sldId id="260" r:id="rId5"/>
    <p:sldId id="257" r:id="rId6"/>
    <p:sldId id="258" r:id="rId7"/>
    <p:sldId id="261"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242"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9/6/2010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9/6/2010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9/6/2010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9/6/2010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9/6/2010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52600" y="381000"/>
            <a:ext cx="5238870" cy="1323439"/>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8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60007" dist="200025" dir="15000000" sy="30000" kx="-1800000" algn="bl" rotWithShape="0">
                    <a:prstClr val="black">
                      <a:alpha val="32000"/>
                    </a:prstClr>
                  </a:outerShdw>
                </a:effectLst>
              </a:rPr>
              <a:t>THE HEART!</a:t>
            </a:r>
          </a:p>
        </p:txBody>
      </p:sp>
      <p:pic>
        <p:nvPicPr>
          <p:cNvPr id="3074" name="Picture 2" descr="heart image"/>
          <p:cNvPicPr>
            <a:picLocks noChangeAspect="1" noChangeArrowheads="1"/>
          </p:cNvPicPr>
          <p:nvPr/>
        </p:nvPicPr>
        <p:blipFill>
          <a:blip r:embed="rId2" cstate="print"/>
          <a:srcRect/>
          <a:stretch>
            <a:fillRect/>
          </a:stretch>
        </p:blipFill>
        <p:spPr bwMode="auto">
          <a:xfrm>
            <a:off x="990600" y="533400"/>
            <a:ext cx="762000" cy="886047"/>
          </a:xfrm>
          <a:prstGeom prst="rect">
            <a:avLst/>
          </a:prstGeom>
          <a:noFill/>
        </p:spPr>
      </p:pic>
      <p:pic>
        <p:nvPicPr>
          <p:cNvPr id="5" name="Picture 2" descr="heart image"/>
          <p:cNvPicPr>
            <a:picLocks noChangeAspect="1" noChangeArrowheads="1"/>
          </p:cNvPicPr>
          <p:nvPr/>
        </p:nvPicPr>
        <p:blipFill>
          <a:blip r:embed="rId2" cstate="print"/>
          <a:srcRect/>
          <a:stretch>
            <a:fillRect/>
          </a:stretch>
        </p:blipFill>
        <p:spPr bwMode="auto">
          <a:xfrm>
            <a:off x="6858000" y="533400"/>
            <a:ext cx="762000" cy="886047"/>
          </a:xfrm>
          <a:prstGeom prst="rect">
            <a:avLst/>
          </a:prstGeom>
          <a:noFill/>
        </p:spPr>
      </p:pic>
      <p:sp>
        <p:nvSpPr>
          <p:cNvPr id="6" name="TextBox 5"/>
          <p:cNvSpPr txBox="1"/>
          <p:nvPr/>
        </p:nvSpPr>
        <p:spPr>
          <a:xfrm>
            <a:off x="3657600" y="1600200"/>
            <a:ext cx="2057400" cy="369332"/>
          </a:xfrm>
          <a:prstGeom prst="rect">
            <a:avLst/>
          </a:prstGeom>
          <a:noFill/>
        </p:spPr>
        <p:txBody>
          <a:bodyPr wrap="square" rtlCol="0">
            <a:spAutoFit/>
          </a:bodyPr>
          <a:lstStyle/>
          <a:p>
            <a:r>
              <a:rPr lang="en-AU" dirty="0" smtClean="0"/>
              <a:t>By </a:t>
            </a:r>
            <a:r>
              <a:rPr lang="en-AU" dirty="0" err="1" smtClean="0"/>
              <a:t>Lilian</a:t>
            </a:r>
            <a:r>
              <a:rPr lang="en-AU" dirty="0" smtClean="0"/>
              <a:t> </a:t>
            </a:r>
            <a:r>
              <a:rPr lang="en-AU" dirty="0" err="1" smtClean="0"/>
              <a:t>Xu</a:t>
            </a:r>
            <a:endParaRPr lang="en-A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marL="514350" indent="-514350">
              <a:buNone/>
            </a:pPr>
            <a:r>
              <a:rPr lang="en-AU" dirty="0" smtClean="0">
                <a:latin typeface="Comic Sans MS" pitchFamily="66" charset="0"/>
              </a:rPr>
              <a:t>The heart is a muscle that works all day and</a:t>
            </a:r>
          </a:p>
          <a:p>
            <a:pPr marL="514350" indent="-514350">
              <a:buNone/>
            </a:pPr>
            <a:r>
              <a:rPr lang="en-AU" dirty="0" smtClean="0">
                <a:latin typeface="Comic Sans MS" pitchFamily="66" charset="0"/>
              </a:rPr>
              <a:t>a</a:t>
            </a:r>
            <a:r>
              <a:rPr lang="en-AU" dirty="0" smtClean="0">
                <a:latin typeface="Comic Sans MS" pitchFamily="66" charset="0"/>
              </a:rPr>
              <a:t>ll night. The way to know your heart is</a:t>
            </a:r>
          </a:p>
          <a:p>
            <a:pPr marL="514350" indent="-514350">
              <a:buNone/>
            </a:pPr>
            <a:r>
              <a:rPr lang="en-AU" dirty="0" smtClean="0">
                <a:latin typeface="Comic Sans MS" pitchFamily="66" charset="0"/>
              </a:rPr>
              <a:t>beating is if you feel the front part of your</a:t>
            </a:r>
          </a:p>
          <a:p>
            <a:pPr marL="514350" indent="-514350">
              <a:buNone/>
            </a:pPr>
            <a:r>
              <a:rPr lang="en-AU" dirty="0" smtClean="0">
                <a:latin typeface="Comic Sans MS" pitchFamily="66" charset="0"/>
              </a:rPr>
              <a:t>neck, </a:t>
            </a:r>
            <a:r>
              <a:rPr lang="en-AU" smtClean="0">
                <a:latin typeface="Comic Sans MS" pitchFamily="66" charset="0"/>
              </a:rPr>
              <a:t>place your</a:t>
            </a:r>
          </a:p>
          <a:p>
            <a:pPr marL="514350" indent="-514350">
              <a:buNone/>
            </a:pPr>
            <a:r>
              <a:rPr lang="en-AU" smtClean="0">
                <a:latin typeface="Comic Sans MS" pitchFamily="66" charset="0"/>
              </a:rPr>
              <a:t>hand </a:t>
            </a:r>
            <a:r>
              <a:rPr lang="en-AU" dirty="0" smtClean="0">
                <a:latin typeface="Comic Sans MS" pitchFamily="66" charset="0"/>
              </a:rPr>
              <a:t>on a little left of your chest and put </a:t>
            </a:r>
          </a:p>
          <a:p>
            <a:pPr marL="514350" indent="-514350">
              <a:buNone/>
            </a:pPr>
            <a:r>
              <a:rPr lang="en-AU" dirty="0" smtClean="0">
                <a:latin typeface="Comic Sans MS" pitchFamily="66" charset="0"/>
              </a:rPr>
              <a:t>you</a:t>
            </a:r>
            <a:r>
              <a:rPr lang="en-AU" dirty="0" smtClean="0">
                <a:latin typeface="Comic Sans MS" pitchFamily="66" charset="0"/>
              </a:rPr>
              <a:t> </a:t>
            </a:r>
            <a:r>
              <a:rPr lang="en-AU" dirty="0" smtClean="0">
                <a:latin typeface="Comic Sans MS" pitchFamily="66" charset="0"/>
              </a:rPr>
              <a:t>hand and feel your pulse on your wrist.</a:t>
            </a:r>
            <a:endParaRPr lang="en-AU" dirty="0">
              <a:latin typeface="Comic Sans MS" pitchFamily="66" charset="0"/>
            </a:endParaRPr>
          </a:p>
        </p:txBody>
      </p:sp>
      <p:sp>
        <p:nvSpPr>
          <p:cNvPr id="4" name="Rectangle 3"/>
          <p:cNvSpPr/>
          <p:nvPr/>
        </p:nvSpPr>
        <p:spPr>
          <a:xfrm>
            <a:off x="564201" y="228600"/>
            <a:ext cx="7645299" cy="1107996"/>
          </a:xfrm>
          <a:prstGeom prst="rect">
            <a:avLst/>
          </a:prstGeom>
        </p:spPr>
        <p:style>
          <a:lnRef idx="2">
            <a:schemeClr val="accent5"/>
          </a:lnRef>
          <a:fillRef idx="1">
            <a:schemeClr val="lt1"/>
          </a:fillRef>
          <a:effectRef idx="0">
            <a:schemeClr val="accent5"/>
          </a:effectRef>
          <a:fontRef idx="minor">
            <a:schemeClr val="dk1"/>
          </a:fontRef>
        </p:style>
        <p:txBody>
          <a:bodyPr wrap="none" lIns="91440" tIns="45720" rIns="91440" bIns="45720">
            <a:spAutoFit/>
            <a:scene3d>
              <a:camera prst="perspectiveFront"/>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6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What is the heart?</a:t>
            </a:r>
            <a:endParaRPr lang="en-US" sz="66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ctr">
              <a:buNone/>
            </a:pPr>
            <a:r>
              <a:rPr lang="en-AU" sz="2000" dirty="0" smtClean="0">
                <a:latin typeface="Comic Sans MS" pitchFamily="66" charset="0"/>
              </a:rPr>
              <a:t>Before each beat your heart fills with blood. When the heart squeezes it is just like squeezing your hand into a fist. That’s kind of what your heart does so it can squirt out the blood. Your heart does this 24 7. The heart is one hard worker.</a:t>
            </a:r>
            <a:endParaRPr lang="en-AU" sz="2000" dirty="0">
              <a:latin typeface="Comic Sans MS" pitchFamily="66" charset="0"/>
            </a:endParaRPr>
          </a:p>
        </p:txBody>
      </p:sp>
      <p:sp>
        <p:nvSpPr>
          <p:cNvPr id="4" name="Rectangle 3"/>
          <p:cNvSpPr/>
          <p:nvPr/>
        </p:nvSpPr>
        <p:spPr>
          <a:xfrm>
            <a:off x="501547" y="381000"/>
            <a:ext cx="8201284" cy="830997"/>
          </a:xfrm>
          <a:prstGeom prst="rect">
            <a:avLst/>
          </a:prstGeom>
          <a:noFill/>
        </p:spPr>
        <p:txBody>
          <a:bodyPr wrap="none" lIns="91440" tIns="45720" rIns="91440" bIns="45720">
            <a:spAutoFit/>
          </a:bodyPr>
          <a:lstStyle/>
          <a:p>
            <a:pPr algn="ctr"/>
            <a:r>
              <a:rPr lang="en-US" sz="48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How does your heart beat?</a:t>
            </a:r>
            <a:endParaRPr lang="en-US" sz="48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16389" name="Picture 5" descr="D:\Users\Library\AppData\Local\Microsoft\Windows\Temporary Internet Files\Content.IE5\IYSQ70SQ\MC900438737[1].jpg"/>
          <p:cNvPicPr>
            <a:picLocks noChangeAspect="1" noChangeArrowheads="1"/>
          </p:cNvPicPr>
          <p:nvPr/>
        </p:nvPicPr>
        <p:blipFill>
          <a:blip r:embed="rId2" cstate="print"/>
          <a:srcRect/>
          <a:stretch>
            <a:fillRect/>
          </a:stretch>
        </p:blipFill>
        <p:spPr bwMode="auto">
          <a:xfrm>
            <a:off x="3962400" y="3352800"/>
            <a:ext cx="1295400" cy="17272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0" y="228600"/>
            <a:ext cx="4409670" cy="1107996"/>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66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Heart Parts!</a:t>
            </a:r>
            <a:endParaRPr lang="en-US" sz="66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5" name="TextBox 4"/>
          <p:cNvSpPr txBox="1"/>
          <p:nvPr/>
        </p:nvSpPr>
        <p:spPr>
          <a:xfrm>
            <a:off x="304800" y="1371600"/>
            <a:ext cx="4191000" cy="5078313"/>
          </a:xfrm>
          <a:prstGeom prst="rect">
            <a:avLst/>
          </a:prstGeom>
          <a:noFill/>
        </p:spPr>
        <p:txBody>
          <a:bodyPr wrap="square" rtlCol="0">
            <a:spAutoFit/>
          </a:bodyPr>
          <a:lstStyle/>
          <a:p>
            <a:r>
              <a:rPr lang="en-AU" dirty="0" smtClean="0"/>
              <a:t> </a:t>
            </a:r>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a:p>
        </p:txBody>
      </p:sp>
      <p:sp>
        <p:nvSpPr>
          <p:cNvPr id="6" name="Rectangle 5"/>
          <p:cNvSpPr/>
          <p:nvPr/>
        </p:nvSpPr>
        <p:spPr>
          <a:xfrm>
            <a:off x="609600" y="1828800"/>
            <a:ext cx="4572000" cy="3200400"/>
          </a:xfrm>
          <a:prstGeom prst="rect">
            <a:avLst/>
          </a:prstGeom>
        </p:spPr>
        <p:txBody>
          <a:bodyPr wrap="square">
            <a:spAutoFit/>
          </a:bodyPr>
          <a:lstStyle/>
          <a:p>
            <a:r>
              <a:rPr lang="en-US" dirty="0" smtClean="0"/>
              <a:t>The heart is created up of four different blood-filled areas, and each of these spaces is called a chamber. There are 2 chambers on each of each opposite side of the heart. One chamber is up high and one chamber is low. The two chambers on top are named the atria. If you're talking only about one, call it an atrium. The atria are the chambers that fill with the blood  re-entering to the heart from the body and lungs. The heart has a left atrium and a right atrium.</a:t>
            </a:r>
            <a:endParaRPr lang="en-AU" dirty="0"/>
          </a:p>
        </p:txBody>
      </p:sp>
      <p:pic>
        <p:nvPicPr>
          <p:cNvPr id="3074" name="Picture 2" descr="heart diagram animated"/>
          <p:cNvPicPr>
            <a:picLocks noChangeAspect="1" noChangeArrowheads="1" noCrop="1"/>
          </p:cNvPicPr>
          <p:nvPr/>
        </p:nvPicPr>
        <p:blipFill>
          <a:blip r:embed="rId2" cstate="print"/>
          <a:srcRect/>
          <a:stretch>
            <a:fillRect/>
          </a:stretch>
        </p:blipFill>
        <p:spPr bwMode="auto">
          <a:xfrm>
            <a:off x="6477000" y="2294603"/>
            <a:ext cx="1600200" cy="1858297"/>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14400" y="152400"/>
            <a:ext cx="7654469" cy="1754326"/>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5400" b="1" cap="none" spc="0" dirty="0" smtClean="0">
                <a:ln/>
                <a:solidFill>
                  <a:schemeClr val="accent3"/>
                </a:solidFill>
                <a:effectLst/>
              </a:rPr>
              <a:t>Why Do We Have A Heart?</a:t>
            </a:r>
            <a:endParaRPr lang="en-US" sz="5400" b="1" cap="none" spc="0" dirty="0">
              <a:ln/>
              <a:solidFill>
                <a:schemeClr val="accent3"/>
              </a:solidFill>
              <a:effectLst/>
            </a:endParaRPr>
          </a:p>
        </p:txBody>
      </p:sp>
      <p:sp>
        <p:nvSpPr>
          <p:cNvPr id="5" name="TextBox 4"/>
          <p:cNvSpPr txBox="1"/>
          <p:nvPr/>
        </p:nvSpPr>
        <p:spPr>
          <a:xfrm>
            <a:off x="914400" y="1905000"/>
            <a:ext cx="7772399" cy="707886"/>
          </a:xfrm>
          <a:prstGeom prst="rect">
            <a:avLst/>
          </a:prstGeom>
          <a:noFill/>
        </p:spPr>
        <p:txBody>
          <a:bodyPr wrap="square" rtlCol="0">
            <a:spAutoFit/>
          </a:bodyPr>
          <a:lstStyle/>
          <a:p>
            <a:r>
              <a:rPr lang="en-AU" sz="2000" dirty="0" smtClean="0">
                <a:latin typeface="Comic Sans MS" pitchFamily="66" charset="0"/>
              </a:rPr>
              <a:t>We have a heart so blood can flow through our body. If we didn’t have a heart we would die. </a:t>
            </a:r>
          </a:p>
        </p:txBody>
      </p:sp>
      <p:pic>
        <p:nvPicPr>
          <p:cNvPr id="1026" name="Picture 2" descr="http://z.about.com/f/p/440/graphics/images/en/1097.jpg"/>
          <p:cNvPicPr>
            <a:picLocks noChangeAspect="1" noChangeArrowheads="1"/>
          </p:cNvPicPr>
          <p:nvPr/>
        </p:nvPicPr>
        <p:blipFill>
          <a:blip r:embed="rId2" cstate="print"/>
          <a:srcRect/>
          <a:stretch>
            <a:fillRect/>
          </a:stretch>
        </p:blipFill>
        <p:spPr bwMode="auto">
          <a:xfrm>
            <a:off x="2362200" y="2788920"/>
            <a:ext cx="4324350" cy="345948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438400" y="228600"/>
            <a:ext cx="4114800" cy="923330"/>
          </a:xfrm>
          <a:prstGeom prst="rect">
            <a:avLst/>
          </a:prstGeom>
          <a:noFill/>
        </p:spPr>
        <p:txBody>
          <a:bodyPr wrap="square" lIns="91440" tIns="45720" rIns="91440" bIns="45720">
            <a:spAutoFit/>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Information?</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7" name="Oval 6"/>
          <p:cNvSpPr/>
          <p:nvPr/>
        </p:nvSpPr>
        <p:spPr>
          <a:xfrm>
            <a:off x="533400" y="1524000"/>
            <a:ext cx="1905000" cy="1295400"/>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AU" dirty="0" smtClean="0"/>
              <a:t>There are 4 chambers in the heart. </a:t>
            </a:r>
            <a:endParaRPr lang="en-AU" dirty="0"/>
          </a:p>
        </p:txBody>
      </p:sp>
      <p:sp>
        <p:nvSpPr>
          <p:cNvPr id="8" name="Oval 7"/>
          <p:cNvSpPr/>
          <p:nvPr/>
        </p:nvSpPr>
        <p:spPr>
          <a:xfrm>
            <a:off x="6172200" y="1219200"/>
            <a:ext cx="2667000" cy="1752600"/>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AU" dirty="0" smtClean="0"/>
              <a:t>The movement of blood through the heart and body is named circulation.</a:t>
            </a:r>
            <a:endParaRPr lang="en-AU" dirty="0"/>
          </a:p>
        </p:txBody>
      </p:sp>
      <p:sp>
        <p:nvSpPr>
          <p:cNvPr id="5" name="Oval 4"/>
          <p:cNvSpPr/>
          <p:nvPr/>
        </p:nvSpPr>
        <p:spPr>
          <a:xfrm>
            <a:off x="3048000" y="1295400"/>
            <a:ext cx="2590800" cy="1752600"/>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AU" dirty="0" smtClean="0"/>
              <a:t>The beating noise your heart makes comes from the valves closing up.</a:t>
            </a:r>
            <a:endParaRPr lang="en-AU" dirty="0"/>
          </a:p>
        </p:txBody>
      </p:sp>
      <p:sp>
        <p:nvSpPr>
          <p:cNvPr id="9" name="Oval 8"/>
          <p:cNvSpPr/>
          <p:nvPr/>
        </p:nvSpPr>
        <p:spPr>
          <a:xfrm>
            <a:off x="1447800" y="3733800"/>
            <a:ext cx="2209800" cy="236220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AU" dirty="0" smtClean="0"/>
              <a:t>Circulation provides your body with oxygen, nutrients and a way to get rid of waste.</a:t>
            </a:r>
            <a:endParaRPr lang="en-AU" dirty="0"/>
          </a:p>
        </p:txBody>
      </p:sp>
      <p:sp>
        <p:nvSpPr>
          <p:cNvPr id="10" name="Oval 9"/>
          <p:cNvSpPr/>
          <p:nvPr/>
        </p:nvSpPr>
        <p:spPr>
          <a:xfrm>
            <a:off x="5029200" y="3962400"/>
            <a:ext cx="2438400" cy="2133600"/>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AU" dirty="0" smtClean="0"/>
              <a:t>Your heart is really a muscle that is found a little to the left from your chest.</a:t>
            </a:r>
            <a:endParaRPr lang="en-A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dirty="0"/>
          </a:p>
        </p:txBody>
      </p:sp>
      <p:sp>
        <p:nvSpPr>
          <p:cNvPr id="3" name="Content Placeholder 2"/>
          <p:cNvSpPr>
            <a:spLocks noGrp="1"/>
          </p:cNvSpPr>
          <p:nvPr>
            <p:ph idx="1"/>
          </p:nvPr>
        </p:nvSpPr>
        <p:spPr/>
        <p:txBody>
          <a:bodyPr/>
          <a:lstStyle/>
          <a:p>
            <a:endParaRPr lang="en-AU"/>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93</TotalTime>
  <Words>327</Words>
  <Application>Microsoft Office PowerPoint</Application>
  <PresentationFormat>On-screen Show (4:3)</PresentationFormat>
  <Paragraphs>37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Slide 1</vt:lpstr>
      <vt:lpstr>Slide 2</vt:lpstr>
      <vt:lpstr>Slide 3</vt:lpstr>
      <vt:lpstr>Slide 4</vt:lpstr>
      <vt:lpstr>Slide 5</vt:lpstr>
      <vt:lpstr>Slide 6</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Library</dc:creator>
  <cp:lastModifiedBy>Education</cp:lastModifiedBy>
  <cp:revision>13</cp:revision>
  <dcterms:created xsi:type="dcterms:W3CDTF">2006-08-16T00:00:00Z</dcterms:created>
  <dcterms:modified xsi:type="dcterms:W3CDTF">2010-09-06T00:31:10Z</dcterms:modified>
</cp:coreProperties>
</file>